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9"/>
  </p:notesMasterIdLst>
  <p:sldIdLst>
    <p:sldId id="256" r:id="rId2"/>
    <p:sldId id="269" r:id="rId3"/>
    <p:sldId id="330" r:id="rId4"/>
    <p:sldId id="257" r:id="rId5"/>
    <p:sldId id="258" r:id="rId6"/>
    <p:sldId id="259" r:id="rId7"/>
    <p:sldId id="260" r:id="rId8"/>
    <p:sldId id="261" r:id="rId9"/>
    <p:sldId id="262" r:id="rId10"/>
    <p:sldId id="300" r:id="rId11"/>
    <p:sldId id="296" r:id="rId12"/>
    <p:sldId id="301" r:id="rId13"/>
    <p:sldId id="304" r:id="rId14"/>
    <p:sldId id="302" r:id="rId15"/>
    <p:sldId id="303" r:id="rId16"/>
    <p:sldId id="305" r:id="rId17"/>
    <p:sldId id="298" r:id="rId18"/>
    <p:sldId id="306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07" r:id="rId28"/>
    <p:sldId id="316" r:id="rId29"/>
    <p:sldId id="317" r:id="rId30"/>
    <p:sldId id="318" r:id="rId31"/>
    <p:sldId id="299" r:id="rId32"/>
    <p:sldId id="319" r:id="rId33"/>
    <p:sldId id="324" r:id="rId34"/>
    <p:sldId id="322" r:id="rId35"/>
    <p:sldId id="325" r:id="rId36"/>
    <p:sldId id="326" r:id="rId37"/>
    <p:sldId id="327" r:id="rId38"/>
    <p:sldId id="323" r:id="rId39"/>
    <p:sldId id="287" r:id="rId40"/>
    <p:sldId id="288" r:id="rId41"/>
    <p:sldId id="281" r:id="rId42"/>
    <p:sldId id="279" r:id="rId43"/>
    <p:sldId id="289" r:id="rId44"/>
    <p:sldId id="282" r:id="rId45"/>
    <p:sldId id="280" r:id="rId46"/>
    <p:sldId id="290" r:id="rId47"/>
    <p:sldId id="283" r:id="rId48"/>
    <p:sldId id="276" r:id="rId49"/>
    <p:sldId id="292" r:id="rId50"/>
    <p:sldId id="284" r:id="rId51"/>
    <p:sldId id="277" r:id="rId52"/>
    <p:sldId id="293" r:id="rId53"/>
    <p:sldId id="285" r:id="rId54"/>
    <p:sldId id="278" r:id="rId55"/>
    <p:sldId id="294" r:id="rId56"/>
    <p:sldId id="295" r:id="rId57"/>
    <p:sldId id="286" r:id="rId58"/>
    <p:sldId id="275" r:id="rId59"/>
    <p:sldId id="328" r:id="rId60"/>
    <p:sldId id="264" r:id="rId61"/>
    <p:sldId id="265" r:id="rId62"/>
    <p:sldId id="329" r:id="rId63"/>
    <p:sldId id="271" r:id="rId64"/>
    <p:sldId id="272" r:id="rId65"/>
    <p:sldId id="273" r:id="rId66"/>
    <p:sldId id="274" r:id="rId67"/>
    <p:sldId id="268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53" autoAdjust="0"/>
    <p:restoredTop sz="94660"/>
  </p:normalViewPr>
  <p:slideViewPr>
    <p:cSldViewPr snapToGrid="0">
      <p:cViewPr varScale="1">
        <p:scale>
          <a:sx n="84" d="100"/>
          <a:sy n="84" d="100"/>
        </p:scale>
        <p:origin x="2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-30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19587-0A3B-401F-85FB-46260A57598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D244-080B-460C-8F60-8E65D524A299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631D-E5F1-4449-B6ED-9EF1B3EBD18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37E02-2AF9-499D-B157-11F2F22F1C45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7DD76-0B37-4A6D-80A1-EC877065A657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06438-1AA1-4E73-BBF9-909BBBF76FFB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F07E4-56B6-4CB0-AA59-F509CE545F5F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1E741-3E98-4980-9463-9FB5443DD763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46070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0B572-7D6A-4729-9980-46C8EF129D9A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2F0A0-8420-4666-B41F-D5F4B530C0B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491D1-A347-49EE-A7B8-9C75DAE4D6E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95343-FF9F-40A3-BB52-711026D482AE}" type="datetime1">
              <a:rPr lang="en-CA" smtClean="0"/>
              <a:t>2018-02-24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E8C34-065E-4E56-872D-505C4E5CA93E}" type="datetime1">
              <a:rPr lang="en-CA" smtClean="0"/>
              <a:t>2018-02-24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E5651-6C00-4738-BA61-6CF4D0731406}" type="datetime1">
              <a:rPr lang="en-CA" smtClean="0"/>
              <a:t>2018-02-24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82B38-D073-41D6-B15B-6E23C00DE8B4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ED6F-C03C-4DA6-A37C-F9A3D5CB68DE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1443319"/>
            <a:ext cx="8596668" cy="45980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2A8BD-1974-4BDB-9D29-C6E07410120D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020824"/>
            <a:ext cx="8677655" cy="2030012"/>
          </a:xfrm>
        </p:spPr>
        <p:txBody>
          <a:bodyPr/>
          <a:lstStyle/>
          <a:p>
            <a:pPr algn="ctr"/>
            <a:r>
              <a:rPr lang="en-US" dirty="0"/>
              <a:t>NEO Persistable Classes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An Efficient Object-Oriented Framework for</a:t>
            </a:r>
            <a:br>
              <a:rPr lang="en-US" sz="2400" dirty="0"/>
            </a:br>
            <a:r>
              <a:rPr lang="en-US" sz="2400" dirty="0"/>
              <a:t>C#.NEO Smart Contract Development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neotoronto@outlook.com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94D63-8967-4860-95EA-6F2F85139696}"/>
              </a:ext>
            </a:extLst>
          </p:cNvPr>
          <p:cNvSpPr/>
          <p:nvPr/>
        </p:nvSpPr>
        <p:spPr>
          <a:xfrm>
            <a:off x="0" y="570161"/>
            <a:ext cx="10735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rgbClr val="00B0F0"/>
                </a:solidFill>
              </a:rPr>
              <a:t>NEO Community Bluepaper</a:t>
            </a:r>
          </a:p>
        </p:txBody>
      </p:sp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NPC Level 0 Fields Only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038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460700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*all*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Trace(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object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Neo.SmartContract.Framework.Services.Neo.Runtime.Notify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835387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259575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60617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1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Accessors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79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		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11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1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1 Managed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 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981266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68019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2098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249911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		NULL, INIT, SET,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PUTTED, GETTED, MISSING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31092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2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Persistible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Accessors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SetY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GetY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 {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Set(Point p,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		{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xvalue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yvalue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7245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 and property names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 _sX = </a:t>
            </a:r>
            <a:r>
              <a:rPr lang="nb-NO" b="1" dirty="0">
                <a:solidFill>
                  <a:srgbClr val="A31515"/>
                </a:solidFill>
                <a:latin typeface="Consolas" panose="020B0609020204030204" pitchFamily="49" charset="0"/>
              </a:rPr>
              <a:t>"X"</a:t>
            </a:r>
            <a:r>
              <a:rPr lang="nb-NO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"Y"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"_STA"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"_EXT"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sX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sSTA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Internal fields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"/#"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"."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889687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>
              <a:buFont typeface="+mj-lt"/>
              <a:buAutoNum type="arabicPeriod"/>
            </a:pPr>
            <a:r>
              <a:rPr lang="en-US" dirty="0"/>
              <a:t>Scenario</a:t>
            </a:r>
          </a:p>
          <a:p>
            <a:pPr>
              <a:buFont typeface="+mj-lt"/>
              <a:buAutoNum type="arabicPeriod"/>
            </a:pPr>
            <a:r>
              <a:rPr lang="en-US" dirty="0"/>
              <a:t>Problem</a:t>
            </a:r>
          </a:p>
          <a:p>
            <a:pPr>
              <a:buFont typeface="+mj-lt"/>
              <a:buAutoNum type="arabicPeriod"/>
            </a:pPr>
            <a:r>
              <a:rPr lang="en-US" dirty="0"/>
              <a:t>Analysis</a:t>
            </a:r>
          </a:p>
          <a:p>
            <a:pPr>
              <a:buFont typeface="+mj-lt"/>
              <a:buAutoNum type="arabicPeriod"/>
            </a:pPr>
            <a:r>
              <a:rPr lang="en-US" dirty="0"/>
              <a:t>Options</a:t>
            </a:r>
          </a:p>
          <a:p>
            <a:pPr>
              <a:buFont typeface="+mj-lt"/>
              <a:buAutoNum type="arabicPeriod"/>
            </a:pPr>
            <a:r>
              <a:rPr lang="en-US" dirty="0"/>
              <a:t>Code Solution</a:t>
            </a:r>
          </a:p>
          <a:p>
            <a:pPr>
              <a:buFont typeface="+mj-lt"/>
              <a:buAutoNum type="arabicPeriod"/>
            </a:pPr>
            <a:r>
              <a:rPr lang="en-US" dirty="0"/>
              <a:t>Test Results</a:t>
            </a:r>
          </a:p>
          <a:p>
            <a:pPr>
              <a:buFont typeface="+mj-lt"/>
              <a:buAutoNum type="arabicPeriod"/>
            </a:pPr>
            <a:r>
              <a:rPr lang="en-US" dirty="0"/>
              <a:t>Roadmap</a:t>
            </a:r>
          </a:p>
          <a:p>
            <a:pPr>
              <a:buFont typeface="+mj-lt"/>
              <a:buAutoNum type="arabicPeriod"/>
            </a:pPr>
            <a:r>
              <a:rPr lang="en-US" dirty="0"/>
              <a:t>Summary</a:t>
            </a:r>
          </a:p>
          <a:p>
            <a:pPr>
              <a:buFont typeface="+mj-lt"/>
              <a:buAutoNum type="arabicPeriod"/>
            </a:pPr>
            <a:r>
              <a:rPr lang="en-US" dirty="0"/>
              <a:t>Appendix A - NEO Blockchain Architecture Reference Model (ARM)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70119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	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	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Point _Initialize(Point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 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"_Initialize(p).p"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 New()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 =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A31515"/>
                </a:solidFill>
                <a:latin typeface="Consolas" panose="020B0609020204030204" pitchFamily="49" charset="0"/>
              </a:rPr>
              <a:t>"New().p"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9987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8000"/>
                </a:solidFill>
                <a:latin typeface="Consolas" panose="020B0609020204030204" pitchFamily="49" charset="0"/>
              </a:rPr>
              <a:t>	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New(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 Null()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_Initialize(p);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"Null().p"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600" b="1" dirty="0"/>
          </a:p>
        </p:txBody>
      </p:sp>
    </p:spTree>
    <p:extLst>
      <p:ext uri="{BB962C8B-B14F-4D97-AF65-F5344CB8AC3E}">
        <p14:creationId xmlns:p14="http://schemas.microsoft.com/office/powerpoint/2010/main" val="660425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dirty="0" err="1">
                <a:solidFill>
                  <a:srgbClr val="008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 wrapper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IsNull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NeoEntityModel.EntityState.NULL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Log/trace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Log(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label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s-ES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label, 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(label,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91745E-983D-494E-8F76-5D7B9024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10367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935376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0405194" cy="5423647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Put(Point p,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NeoEntityModel.EntityState.PUTTED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"Put(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).p"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r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996751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494379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53B07-FDCA-40D2-B2B9-A961DA47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62194" cy="1320800"/>
          </a:xfrm>
        </p:spPr>
        <p:txBody>
          <a:bodyPr/>
          <a:lstStyle/>
          <a:p>
            <a:r>
              <a:rPr lang="en-CA" dirty="0"/>
              <a:t>NPC Level 2 </a:t>
            </a:r>
            <a:r>
              <a:rPr lang="en-US" dirty="0"/>
              <a:t>Persistable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7BC6E-A3D4-40E0-ADEA-0FEAB201C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8721"/>
            <a:ext cx="11514666" cy="566928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Get(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	   	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</a:t>
            </a:r>
            <a:r>
              <a:rPr lang="en-US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e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lse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p =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)).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x;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y;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NeoEntityModel.EntityState.GETTED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/* OVERRIDE */</a:t>
            </a: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"Get(kb).p"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		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3733248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11191578" cy="524076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3 </a:t>
            </a:r>
            <a:r>
              <a:rPr lang="en-US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TOMBSTONED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956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	// Persistable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IsMissing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Missing()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NeoEntityModel.EntityState.MISSING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"Missing().p"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55128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7321"/>
            <a:ext cx="11191578" cy="5440680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chemeClr val="tx1"/>
                </a:solidFill>
                <a:latin typeface="Consolas" panose="020B0609020204030204" pitchFamily="49" charset="0"/>
              </a:rPr>
              <a:t>...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Deletable</a:t>
            </a:r>
            <a:r>
              <a:rPr lang="en-CA" b="1" dirty="0">
                <a:solidFill>
                  <a:srgbClr val="008000"/>
                </a:solidFill>
                <a:latin typeface="Consolas" panose="020B0609020204030204" pitchFamily="49" charset="0"/>
              </a:rPr>
              <a:t> methods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IsBuried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(Point p)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 Tombstone()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Point();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NeoEntityModel.EntityState.TOMBSTONED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"Tombstone().p"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536953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09C1B-89D2-4BAC-89D4-55B289F3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0. Key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8415B-063D-4358-8E0D-67B278B71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C#.MS</a:t>
            </a:r>
          </a:p>
          <a:p>
            <a:pPr lvl="1"/>
            <a:r>
              <a:rPr lang="en-CA" dirty="0"/>
              <a:t>Version of C# supported natively by the C# compiler in Visual Studio 2017 (C# 6.0)</a:t>
            </a:r>
          </a:p>
          <a:p>
            <a:r>
              <a:rPr lang="en-CA" dirty="0"/>
              <a:t>C#.NEO</a:t>
            </a:r>
          </a:p>
          <a:p>
            <a:pPr lvl="1"/>
            <a:r>
              <a:rPr lang="en-CA" dirty="0"/>
              <a:t>Subset of C#.MS supported by the NEO neon.exe transcompiler (as of January 2018)</a:t>
            </a:r>
          </a:p>
          <a:p>
            <a:r>
              <a:rPr lang="en-CA" dirty="0"/>
              <a:t>NPC</a:t>
            </a:r>
          </a:p>
          <a:p>
            <a:pPr lvl="1"/>
            <a:r>
              <a:rPr lang="en-CA" dirty="0"/>
              <a:t>NEO </a:t>
            </a:r>
            <a:r>
              <a:rPr lang="en-CA" dirty="0" err="1"/>
              <a:t>Persistible</a:t>
            </a:r>
            <a:r>
              <a:rPr lang="en-CA" dirty="0"/>
              <a:t> Class Framework</a:t>
            </a:r>
          </a:p>
          <a:p>
            <a:r>
              <a:rPr lang="en-CA" dirty="0" err="1"/>
              <a:t>NeoVersionedAppUser</a:t>
            </a:r>
            <a:r>
              <a:rPr lang="en-CA" dirty="0"/>
              <a:t> (UVA)</a:t>
            </a:r>
          </a:p>
          <a:p>
            <a:pPr lvl="1"/>
            <a:r>
              <a:rPr lang="en-CA" dirty="0"/>
              <a:t>NEO Versioned App User objects used to create </a:t>
            </a:r>
            <a:r>
              <a:rPr lang="en-CA" dirty="0" err="1"/>
              <a:t>NeoStorageKeys</a:t>
            </a:r>
            <a:endParaRPr lang="en-CA" dirty="0"/>
          </a:p>
          <a:p>
            <a:r>
              <a:rPr lang="en-CA" dirty="0" err="1"/>
              <a:t>NeoStorageKeys</a:t>
            </a:r>
            <a:r>
              <a:rPr lang="en-CA"/>
              <a:t> (NSK)</a:t>
            </a:r>
            <a:endParaRPr lang="en-CA" dirty="0"/>
          </a:p>
          <a:p>
            <a:pPr lvl="1"/>
            <a:r>
              <a:rPr lang="en-CA" dirty="0"/>
              <a:t>NEO Storage Keys used to implement NPC Level 4 Collectible NPC classes</a:t>
            </a:r>
          </a:p>
          <a:p>
            <a:pPr lvl="1"/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EC3B93-5406-483F-A887-7488FE6A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78216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–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5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Point Bury(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key)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key.Length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Null();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(key,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bclassKeyTag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</a:t>
            </a:r>
            <a:r>
              <a:rPr lang="en-CA" sz="13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p = </a:t>
            </a:r>
            <a:r>
              <a:rPr lang="en-US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p._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bkeyTag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>
                <a:solidFill>
                  <a:srgbClr val="A31515"/>
                </a:solidFill>
                <a:latin typeface="Consolas" panose="020B0609020204030204" pitchFamily="49" charset="0"/>
              </a:rPr>
              <a:t>"Bury(kb).p"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p; </a:t>
            </a:r>
            <a:r>
              <a:rPr lang="en-US" sz="1300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Point p to signal if key is Missing or bad key</a:t>
            </a:r>
            <a:endParaRPr lang="en-US" sz="13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3159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42364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NeoEntityModel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4 Collectible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2B91AF"/>
                </a:solidFill>
                <a:latin typeface="Consolas" panose="020B0609020204030204" pitchFamily="49" charset="0"/>
              </a:rPr>
              <a:t>EntityState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NULL, INIT, SET, PUTTED, GETTED, MISSING, TOMBSTONED, NOTAUTHORIZED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Future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AsBigInteger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state)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)state;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BytesToEntityState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bsta.AsBigInteger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ista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sta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ToScriptHash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NullByteArray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96456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742708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514666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NeoVersionedAppUser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75657"/>
            <a:ext cx="11514666" cy="568234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SetAppName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GetAppNameAsString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GetMajor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GetMinor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GetBuild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value)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					{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value;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app;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Set(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app,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major,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minor, </a:t>
            </a:r>
            <a:r>
              <a:rPr lang="en-CA" sz="13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build, </a:t>
            </a:r>
            <a:r>
              <a:rPr lang="en-CA" sz="13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app.AsByteArray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major;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minor;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sz="13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NeoEntityModel.EntityState.SET</a:t>
            </a: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782948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_app;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_major;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_minor;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_build;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_index;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_state;</a:t>
            </a:r>
            <a:endParaRPr lang="en-CA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8710B-3EBE-43D0-9BB3-4F460A56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56613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New(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NeoStorageKey.Null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._app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NeoVersionedAppUser.GetAppNameAsByteArray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._major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NeoVersionedAppUser.GetMajor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._minor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NeoVersionedAppUser.GetMinor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._build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NeoVersionedAppUser.GetBuild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NeoVersionedAppUser.GetUserScriptHash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._index =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._state =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NeoEntityModel.EntityState.INIT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LogExt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"New(</a:t>
            </a:r>
            <a:r>
              <a:rPr lang="fr-FR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vau,bc</a:t>
            </a:r>
            <a:r>
              <a:rPr lang="fr-FR" b="1" dirty="0">
                <a:solidFill>
                  <a:srgbClr val="A31515"/>
                </a:solidFill>
                <a:latin typeface="Consolas" panose="020B0609020204030204" pitchFamily="49" charset="0"/>
              </a:rPr>
              <a:t>)"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19021612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"{"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"}"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":"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"="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";"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"a"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major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"m"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minor version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_bb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"b"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App build number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    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User script hash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"c"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Class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_bi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i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Index value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[] _bf = </a:t>
            </a:r>
            <a:r>
              <a:rPr lang="en-US" b="1" dirty="0">
                <a:solidFill>
                  <a:srgbClr val="A31515"/>
                </a:solidFill>
                <a:latin typeface="Consolas" panose="020B0609020204030204" pitchFamily="49" charset="0"/>
              </a:rPr>
              <a:t>"f"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// Field name</a:t>
            </a:r>
            <a:endParaRPr lang="en-US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CA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Neo.SmartContract.ContractParameterType.String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Neo.SmartContract.ContractParameterType.Integer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[] _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								{ (</a:t>
            </a:r>
            <a:r>
              <a:rPr lang="en-CA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CA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Neo.SmartContract.ContractParameterType.ByteArray</a:t>
            </a:r>
            <a:r>
              <a:rPr lang="en-CA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172711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1420178" cy="1320800"/>
          </a:xfrm>
        </p:spPr>
        <p:txBody>
          <a:bodyPr/>
          <a:lstStyle/>
          <a:p>
            <a:r>
              <a:rPr lang="en-CA" dirty="0"/>
              <a:t>NPC Level 4 Collectible – </a:t>
            </a:r>
            <a:r>
              <a:rPr lang="en-US" dirty="0" err="1">
                <a:solidFill>
                  <a:srgbClr val="2B91AF"/>
                </a:solidFill>
                <a:latin typeface="Consolas" panose="020B0609020204030204" pitchFamily="49" charset="0"/>
              </a:rPr>
              <a:t>NeoStorageKey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 (con’t)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880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index,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nn-NO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"StorageKey(nsk,i,fb).nsk"</a:t>
            </a:r>
            <a:r>
              <a:rPr lang="nn-NO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nsk);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bLeftBrace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._app).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 						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._major)).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bm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._minor)).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_bb).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._build)).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bUserScriptHashType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userScriptHash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endParaRPr lang="en-CA" sz="15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_bi).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bBigIntegerType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(((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)(index)).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AsByteArray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()).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_bf).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bStringType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bEquals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bSemiColon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Helper.Concat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en-US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bRightBrace</a:t>
            </a:r>
            <a:r>
              <a:rPr lang="en-US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StorageKey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(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nsk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5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bkey$BSK</a:t>
            </a:r>
            <a:r>
              <a:rPr lang="en-CA" sz="15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5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5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500" b="1" dirty="0"/>
          </a:p>
        </p:txBody>
      </p:sp>
    </p:spTree>
    <p:extLst>
      <p:ext uri="{BB962C8B-B14F-4D97-AF65-F5344CB8AC3E}">
        <p14:creationId xmlns:p14="http://schemas.microsoft.com/office/powerpoint/2010/main" val="4185043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9289-D00F-48AD-BEF8-7C0621072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533210" cy="1320800"/>
          </a:xfrm>
        </p:spPr>
        <p:txBody>
          <a:bodyPr/>
          <a:lstStyle/>
          <a:p>
            <a:r>
              <a:rPr lang="en-CA" dirty="0"/>
              <a:t>NPC Level 4 Collectible -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3787-395E-412B-8A87-476623EE3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11514666" cy="5511800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BuryElement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NeoVersionedAppUser.IsNull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Point.Null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Neo.SmartContract.Framework.Services.Neo.StorageContext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 Neo.SmartContract.Framework.Services.Neo.Storage.CurrentContext;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NeoStorageKey.New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"Point"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Point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Neo.SmartContract.Framework.Services.Neo.Storage.Get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vau,index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).</a:t>
            </a:r>
            <a:r>
              <a:rPr lang="en-CA" sz="1300" dirty="0" err="1">
                <a:solidFill>
                  <a:srgbClr val="A31515"/>
                </a:solidFill>
                <a:latin typeface="Consolas" panose="020B0609020204030204" pitchFamily="49" charset="0"/>
              </a:rPr>
              <a:t>bs</a:t>
            </a:r>
            <a:r>
              <a:rPr lang="en-CA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bsta.Length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== 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Point.Missing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3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300" dirty="0">
                <a:solidFill>
                  <a:srgbClr val="008000"/>
                </a:solidFill>
                <a:latin typeface="Consolas" panose="020B0609020204030204" pitchFamily="49" charset="0"/>
              </a:rPr>
              <a:t>// not MISSING - bury it</a:t>
            </a:r>
            <a:endParaRPr 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p = </a:t>
            </a:r>
            <a:r>
              <a:rPr lang="en-US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Point.Tombstone</a:t>
            </a:r>
            <a:r>
              <a:rPr 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endParaRPr lang="en-CA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bSTA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p._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state.AsBigInteger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bEXT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														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p._extension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Neo.SmartContract.Framework.Services.Neo.Storage.Put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ctx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NeoStorageKey.StorageKey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nsk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, index, _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bY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CA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p._y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LogExt(</a:t>
            </a:r>
            <a:r>
              <a:rPr lang="sv-SE" sz="1300" dirty="0">
                <a:solidFill>
                  <a:srgbClr val="A31515"/>
                </a:solidFill>
                <a:latin typeface="Consolas" panose="020B0609020204030204" pitchFamily="49" charset="0"/>
              </a:rPr>
              <a:t>"Bury(vau,i).p"</a:t>
            </a:r>
            <a:r>
              <a:rPr lang="sv-SE" sz="1300" dirty="0">
                <a:solidFill>
                  <a:srgbClr val="000000"/>
                </a:solidFill>
                <a:latin typeface="Consolas" panose="020B0609020204030204" pitchFamily="49" charset="0"/>
              </a:rPr>
              <a:t>, p);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3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p;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3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300" dirty="0"/>
          </a:p>
        </p:txBody>
      </p:sp>
    </p:spTree>
    <p:extLst>
      <p:ext uri="{BB962C8B-B14F-4D97-AF65-F5344CB8AC3E}">
        <p14:creationId xmlns:p14="http://schemas.microsoft.com/office/powerpoint/2010/main" val="3892822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7.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Test1()</a:t>
            </a:r>
          </a:p>
          <a:p>
            <a:pPr lvl="1"/>
            <a:r>
              <a:rPr lang="en-US" dirty="0"/>
              <a:t>Dump miscellaneous variables to the log</a:t>
            </a:r>
            <a:endParaRPr lang="en-CA" dirty="0"/>
          </a:p>
          <a:p>
            <a:r>
              <a:rPr lang="en-CA" dirty="0"/>
              <a:t>Test2()</a:t>
            </a:r>
          </a:p>
          <a:p>
            <a:pPr lvl="1"/>
            <a:r>
              <a:rPr lang="en-US" dirty="0"/>
              <a:t>NPC Level 1 test cases: Create 3 Points and a line. Add two Points. Log the results.</a:t>
            </a:r>
            <a:endParaRPr lang="en-CA" dirty="0"/>
          </a:p>
          <a:p>
            <a:r>
              <a:rPr lang="en-CA" dirty="0"/>
              <a:t>Test3()</a:t>
            </a:r>
          </a:p>
          <a:p>
            <a:pPr lvl="1"/>
            <a:r>
              <a:rPr lang="en-US" dirty="0"/>
              <a:t>NPC Level 2/3 test cases: Create 3 Points and test NPC Level 3 entity persistence. Log the results.</a:t>
            </a:r>
            <a:endParaRPr lang="en-CA" dirty="0"/>
          </a:p>
          <a:p>
            <a:r>
              <a:rPr lang="en-CA" dirty="0"/>
              <a:t>Test4()</a:t>
            </a:r>
          </a:p>
          <a:p>
            <a:pPr lvl="1"/>
            <a:r>
              <a:rPr lang="en-US" dirty="0"/>
              <a:t>NPC Level 2/3 test cases: Test </a:t>
            </a:r>
            <a:r>
              <a:rPr lang="en-US" dirty="0" err="1"/>
              <a:t>IsNull</a:t>
            </a:r>
            <a:r>
              <a:rPr lang="en-US" dirty="0"/>
              <a:t>(), </a:t>
            </a:r>
            <a:r>
              <a:rPr lang="en-US" dirty="0" err="1"/>
              <a:t>IsMissing</a:t>
            </a:r>
            <a:r>
              <a:rPr lang="en-US" dirty="0"/>
              <a:t>() and </a:t>
            </a:r>
            <a:r>
              <a:rPr lang="en-US" dirty="0" err="1"/>
              <a:t>IsExtended</a:t>
            </a:r>
            <a:r>
              <a:rPr lang="en-US" dirty="0"/>
              <a:t>(). Log the results.</a:t>
            </a:r>
          </a:p>
          <a:p>
            <a:r>
              <a:rPr lang="en-CA" dirty="0"/>
              <a:t>Test5()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results.</a:t>
            </a:r>
            <a:endParaRPr lang="en-CA" dirty="0"/>
          </a:p>
          <a:p>
            <a:r>
              <a:rPr lang="en-CA" dirty="0"/>
              <a:t>Test6()</a:t>
            </a:r>
          </a:p>
          <a:p>
            <a:pPr lvl="1"/>
            <a:r>
              <a:rPr lang="en-US" dirty="0"/>
              <a:t>NPC Level 4 test cases: Test </a:t>
            </a:r>
            <a:r>
              <a:rPr lang="en-US" dirty="0" err="1"/>
              <a:t>NeoStorageKeys</a:t>
            </a:r>
            <a:r>
              <a:rPr lang="en-US" dirty="0"/>
              <a:t>. Log the results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002540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1.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The purpose of this presentation is to explain the key drivers for the NPC Framework 1.0 as well as a range of design and implementation details including:</a:t>
            </a:r>
          </a:p>
          <a:p>
            <a:pPr lvl="1"/>
            <a:r>
              <a:rPr lang="en-CA" dirty="0"/>
              <a:t>Fairly complete description of C#.NEO, the subset of C#.MS (C# 6.0) supported by Visual Studio 2107</a:t>
            </a:r>
          </a:p>
          <a:p>
            <a:pPr lvl="1"/>
            <a:r>
              <a:rPr lang="en-CA" dirty="0"/>
              <a:t>Strategies and options for supporting the object programming capabilities that are in CS.MS but not supported in CS.NEO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67772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987133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CFCD0-5D5C-4166-B422-4FA3096D2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4062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6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1C429-E0F2-4531-8ABD-3D78C9503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68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6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150254"/>
            <a:ext cx="6120000" cy="574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7663B-D75B-4917-B486-B4C149CA0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144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8D23-39EE-4702-8BEC-C5413708E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D0D87-94EB-4262-A422-8A690CCF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763AA-36E9-4680-AC54-A3AB24BB5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4056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64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1090140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2. Scenario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943477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A39E1-F212-46E1-AE85-572A3CED0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237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F429-B6AA-4C1C-9788-932A99E73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8562"/>
            <a:ext cx="6972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2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67795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62CD91-5A1B-4381-9CCC-445258C91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88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49F282-15FC-45E7-A1A4-74C74EF61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75994"/>
            <a:ext cx="87915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94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69999"/>
            <a:ext cx="850430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270000"/>
            <a:ext cx="716087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neo-</a:t>
            </a:r>
            <a:r>
              <a:rPr lang="en-CA" dirty="0" err="1"/>
              <a:t>gui</a:t>
            </a:r>
            <a:r>
              <a:rPr lang="en-CA" dirty="0"/>
              <a:t> Event Log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FB6B7-E684-4AC6-B365-F4AE1CAD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940556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78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D2C50-999B-4D96-A4FB-7965848E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Results – neo-debugger Storage Viewer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8758E7-EE7C-490C-8DAA-EFD702093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D747A-6E15-4C31-9263-22B74FA4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85881"/>
            <a:ext cx="687945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170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423647"/>
          </a:xfrm>
        </p:spPr>
        <p:txBody>
          <a:bodyPr>
            <a:normAutofit/>
          </a:bodyPr>
          <a:lstStyle/>
          <a:p>
            <a:r>
              <a:rPr lang="en-CA" dirty="0"/>
              <a:t>Automatic Code Generation</a:t>
            </a:r>
          </a:p>
          <a:p>
            <a:pPr lvl="1"/>
            <a:r>
              <a:rPr lang="en-CA" dirty="0"/>
              <a:t>In NPC 1.0, Point() was </a:t>
            </a:r>
            <a:r>
              <a:rPr lang="en-CA" dirty="0" err="1"/>
              <a:t>handcoded</a:t>
            </a:r>
            <a:r>
              <a:rPr lang="en-CA" dirty="0"/>
              <a:t> for each NPC Level but with an eye to being automatically generated in the future</a:t>
            </a:r>
          </a:p>
          <a:p>
            <a:r>
              <a:rPr lang="en-CA" dirty="0"/>
              <a:t>Add support for </a:t>
            </a:r>
            <a:r>
              <a:rPr lang="en-CA" dirty="0" err="1"/>
              <a:t>Storage.Delete</a:t>
            </a:r>
            <a:r>
              <a:rPr lang="en-CA" dirty="0"/>
              <a:t>()</a:t>
            </a:r>
          </a:p>
          <a:p>
            <a:pPr lvl="1"/>
            <a:r>
              <a:rPr lang="en-CA" dirty="0"/>
              <a:t>Simply overlooked in NPC 1.0</a:t>
            </a:r>
          </a:p>
          <a:p>
            <a:r>
              <a:rPr lang="en-CA" dirty="0"/>
              <a:t>Level 5 Extendible</a:t>
            </a:r>
          </a:p>
          <a:p>
            <a:pPr lvl="1"/>
            <a:r>
              <a:rPr lang="en-CA" dirty="0"/>
              <a:t>Support entity extension capabilities for existing entities living in deployed smart contracts</a:t>
            </a:r>
          </a:p>
          <a:p>
            <a:r>
              <a:rPr lang="en-CA" dirty="0"/>
              <a:t>Level 6 Authorized</a:t>
            </a:r>
          </a:p>
          <a:p>
            <a:pPr lvl="1"/>
            <a:r>
              <a:rPr lang="en-CA" dirty="0"/>
              <a:t>Support for </a:t>
            </a:r>
            <a:r>
              <a:rPr lang="en-US" dirty="0"/>
              <a:t>to support authenticated and role-based authorization to entities you create (and others create)</a:t>
            </a:r>
            <a:endParaRPr lang="en-CA" dirty="0"/>
          </a:p>
          <a:p>
            <a:r>
              <a:rPr lang="en-CA" dirty="0"/>
              <a:t>Level 7 Optimized</a:t>
            </a:r>
          </a:p>
          <a:p>
            <a:pPr lvl="1"/>
            <a:r>
              <a:rPr lang="en-CA" dirty="0"/>
              <a:t>Key space optimizations starting with </a:t>
            </a:r>
            <a:r>
              <a:rPr lang="en-CA" dirty="0" err="1"/>
              <a:t>NeoStorageKey</a:t>
            </a:r>
            <a:r>
              <a:rPr lang="en-CA" dirty="0"/>
              <a:t> compression</a:t>
            </a:r>
          </a:p>
          <a:p>
            <a:pPr lvl="1"/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4806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3.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0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8000"/>
                </a:solidFill>
                <a:latin typeface="Consolas" panose="020B0609020204030204" pitchFamily="49" charset="0"/>
              </a:rPr>
              <a:t>// Factory methods</a:t>
            </a: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Point()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3264693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Automatic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34353"/>
            <a:ext cx="8596668" cy="5359639"/>
          </a:xfrm>
        </p:spPr>
        <p:txBody>
          <a:bodyPr>
            <a:normAutofit/>
          </a:bodyPr>
          <a:lstStyle/>
          <a:p>
            <a:r>
              <a:rPr lang="en-CA" dirty="0"/>
              <a:t>NPC Compiler (npcc.exe)</a:t>
            </a:r>
          </a:p>
          <a:p>
            <a:r>
              <a:rPr lang="en-CA" dirty="0"/>
              <a:t>Compile .</a:t>
            </a:r>
            <a:r>
              <a:rPr lang="en-CA" dirty="0" err="1"/>
              <a:t>cs</a:t>
            </a:r>
            <a:r>
              <a:rPr lang="en-CA" dirty="0"/>
              <a:t> file something like the following into a DLL</a:t>
            </a:r>
          </a:p>
          <a:p>
            <a:r>
              <a:rPr lang="en-CA" dirty="0"/>
              <a:t>Then pass the DLL plus NPC Level of persistence support you need to npcc.exe and a new expanded .</a:t>
            </a:r>
            <a:r>
              <a:rPr lang="en-CA" dirty="0" err="1"/>
              <a:t>cs</a:t>
            </a:r>
            <a:r>
              <a:rPr lang="en-CA" dirty="0"/>
              <a:t> file is created.</a:t>
            </a:r>
          </a:p>
          <a:p>
            <a:pPr marL="400050" lvl="1" indent="0">
              <a:spcBef>
                <a:spcPts val="0"/>
              </a:spcBef>
              <a:buNone/>
            </a:pPr>
            <a:br>
              <a:rPr lang="en-CA" dirty="0"/>
            </a:b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namespace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NeoPesistenceClasses0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2B91AF"/>
                </a:solidFill>
                <a:latin typeface="Consolas" panose="020B0609020204030204" pitchFamily="49" charset="0"/>
              </a:rPr>
              <a:t>Point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/* Level 0 - Basic */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_x;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_y;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400050" lvl="1" indent="0">
              <a:spcBef>
                <a:spcPts val="0"/>
              </a:spcBef>
              <a:buNone/>
            </a:pP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400050" lvl="1" indent="0">
              <a:spcBef>
                <a:spcPts val="0"/>
              </a:spcBef>
              <a:buNone/>
            </a:pPr>
            <a:endParaRPr lang="en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dirty="0"/>
              <a:t>Support for ___</a:t>
            </a:r>
            <a:r>
              <a:rPr lang="en-CA" dirty="0" err="1"/>
              <a:t>npcconfig</a:t>
            </a:r>
            <a:r>
              <a:rPr lang="en-CA" dirty="0"/>
              <a:t> class for </a:t>
            </a:r>
            <a:r>
              <a:rPr lang="en-CA" dirty="0" err="1"/>
              <a:t>emmbedded</a:t>
            </a:r>
            <a:r>
              <a:rPr lang="en-CA" dirty="0"/>
              <a:t> </a:t>
            </a:r>
            <a:r>
              <a:rPr lang="en-CA" dirty="0" err="1"/>
              <a:t>npcc</a:t>
            </a:r>
            <a:r>
              <a:rPr lang="en-CA" dirty="0"/>
              <a:t> configuration parameters (e.g. NPC Level)</a:t>
            </a:r>
          </a:p>
          <a:p>
            <a:r>
              <a:rPr lang="en-CA" dirty="0"/>
              <a:t>Investigate support for partial classes in C#.NET</a:t>
            </a:r>
          </a:p>
        </p:txBody>
      </p:sp>
    </p:spTree>
    <p:extLst>
      <p:ext uri="{BB962C8B-B14F-4D97-AF65-F5344CB8AC3E}">
        <p14:creationId xmlns:p14="http://schemas.microsoft.com/office/powerpoint/2010/main" val="3569158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9.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TODO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966697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DBDDE-F1CE-4E1A-ADB9-9ADDCEC5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Appendicies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C3F8A-5AC1-4213-A679-F39312D19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BFDE0-4ECA-4836-9EFA-FC60AD88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4136459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 fontScale="90000"/>
          </a:bodyPr>
          <a:lstStyle/>
          <a:p>
            <a:r>
              <a:rPr lang="en-US"/>
              <a:t>A - NEO </a:t>
            </a:r>
            <a:r>
              <a:rPr lang="en-US" dirty="0"/>
              <a:t>Blockchain Architecture Reference Model (ARM)</a:t>
            </a:r>
            <a:br>
              <a:rPr lang="en-CA" dirty="0"/>
            </a:b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E4B787-DF45-4F55-886D-A7A290014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59172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74C3-AF66-4BAC-9C10-C994B8E3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0680642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US" dirty="0"/>
              <a:t>NEO Blockchain </a:t>
            </a:r>
            <a:r>
              <a:rPr lang="en-CA" dirty="0"/>
              <a:t>ARM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AC2CDE4-B0B6-41F4-9114-3C23587A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9000000" cy="5062500"/>
          </a:xfrm>
        </p:spPr>
      </p:pic>
    </p:spTree>
    <p:extLst>
      <p:ext uri="{BB962C8B-B14F-4D97-AF65-F5344CB8AC3E}">
        <p14:creationId xmlns:p14="http://schemas.microsoft.com/office/powerpoint/2010/main" val="24071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Developer Environment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86CF8FA-D58E-4897-83AE-356D2860B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69999"/>
            <a:ext cx="7557994" cy="5400000"/>
          </a:xfrm>
        </p:spPr>
      </p:pic>
    </p:spTree>
    <p:extLst>
      <p:ext uri="{BB962C8B-B14F-4D97-AF65-F5344CB8AC3E}">
        <p14:creationId xmlns:p14="http://schemas.microsoft.com/office/powerpoint/2010/main" val="7920326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26402" cy="1320800"/>
          </a:xfrm>
        </p:spPr>
        <p:txBody>
          <a:bodyPr>
            <a:normAutofit/>
          </a:bodyPr>
          <a:lstStyle/>
          <a:p>
            <a:r>
              <a:rPr lang="en-CA" dirty="0"/>
              <a:t>NEO Virtual Machine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5EF0A50-DFE5-4E93-8EF4-0A7E852C4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5641116" cy="5400000"/>
          </a:xfrm>
        </p:spPr>
      </p:pic>
    </p:spTree>
    <p:extLst>
      <p:ext uri="{BB962C8B-B14F-4D97-AF65-F5344CB8AC3E}">
        <p14:creationId xmlns:p14="http://schemas.microsoft.com/office/powerpoint/2010/main" val="29359217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neotoronto@outlook.com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F0792-E3E3-4DF3-86A1-72DF004EB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4.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251625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5.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80553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40AB-3560-4210-90BC-FF8CC4DF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6.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188-955C-4AB4-A07E-11CC346C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NPC Level 0 Fields Only</a:t>
            </a:r>
            <a:endParaRPr lang="en-CA" dirty="0"/>
          </a:p>
          <a:p>
            <a:pPr lvl="0"/>
            <a:r>
              <a:rPr lang="en-US" dirty="0"/>
              <a:t>NPC Level 1 Managed</a:t>
            </a:r>
            <a:endParaRPr lang="en-CA" dirty="0"/>
          </a:p>
          <a:p>
            <a:pPr lvl="0"/>
            <a:r>
              <a:rPr lang="en-US" dirty="0"/>
              <a:t>NPC Level 2 Persistable</a:t>
            </a:r>
            <a:endParaRPr lang="en-CA" dirty="0"/>
          </a:p>
          <a:p>
            <a:pPr lvl="0"/>
            <a:r>
              <a:rPr lang="en-US" dirty="0"/>
              <a:t>NPC Level 3 </a:t>
            </a:r>
            <a:r>
              <a:rPr lang="en-US" dirty="0" err="1"/>
              <a:t>Deletable</a:t>
            </a:r>
            <a:r>
              <a:rPr lang="en-US" dirty="0"/>
              <a:t> (Bury/Tombstone)</a:t>
            </a:r>
            <a:endParaRPr lang="en-CA" dirty="0"/>
          </a:p>
          <a:p>
            <a:pPr lvl="0"/>
            <a:r>
              <a:rPr lang="en-US" dirty="0"/>
              <a:t>NPC Level 4 Collectible</a:t>
            </a:r>
            <a:endParaRPr lang="en-CA" dirty="0"/>
          </a:p>
          <a:p>
            <a:pPr lvl="0"/>
            <a:r>
              <a:rPr lang="en-US" dirty="0"/>
              <a:t>NPC Level 5 Extendible (Roadmap)</a:t>
            </a:r>
            <a:endParaRPr lang="en-CA" dirty="0"/>
          </a:p>
          <a:p>
            <a:pPr lvl="0"/>
            <a:r>
              <a:rPr lang="en-US" dirty="0"/>
              <a:t>NPC Level 6 Authorized (Roadmap)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5CEE-4E7D-475B-A986-4FFE9AA2E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</p:spTree>
    <p:extLst>
      <p:ext uri="{BB962C8B-B14F-4D97-AF65-F5344CB8AC3E}">
        <p14:creationId xmlns:p14="http://schemas.microsoft.com/office/powerpoint/2010/main" val="122427267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2250</TotalTime>
  <Words>2113</Words>
  <Application>Microsoft Office PowerPoint</Application>
  <PresentationFormat>Widescreen</PresentationFormat>
  <Paragraphs>721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Consolas</vt:lpstr>
      <vt:lpstr>Trebuchet MS</vt:lpstr>
      <vt:lpstr>Wingdings 3</vt:lpstr>
      <vt:lpstr>Facet</vt:lpstr>
      <vt:lpstr>NEO Persistable Classes 1.0  An Efficient Object-Oriented Framework for C#.NEO Smart Contract Development</vt:lpstr>
      <vt:lpstr>Agenda</vt:lpstr>
      <vt:lpstr>0. Key Definitions</vt:lpstr>
      <vt:lpstr>1. Purpose</vt:lpstr>
      <vt:lpstr>2. Scenario</vt:lpstr>
      <vt:lpstr>3. Problem</vt:lpstr>
      <vt:lpstr>4. Analysis</vt:lpstr>
      <vt:lpstr>5. Options</vt:lpstr>
      <vt:lpstr>6. Solution</vt:lpstr>
      <vt:lpstr>NPC Level 0 Fields Only - Point</vt:lpstr>
      <vt:lpstr>NPC Level 1 Managed – NeoTrace</vt:lpstr>
      <vt:lpstr>NPC Level 1 Managed – NeoEntityModel</vt:lpstr>
      <vt:lpstr>NPC Level 1 Managed – Point </vt:lpstr>
      <vt:lpstr>NPC Level 1 Managed – Point (con’t) </vt:lpstr>
      <vt:lpstr>NPC Level 1 Managed – Point (con’t) </vt:lpstr>
      <vt:lpstr>NPC Level 1 Managed – Point (con’t) </vt:lpstr>
      <vt:lpstr>NPC Level 2 Persistable - NeoEntityModel</vt:lpstr>
      <vt:lpstr>NPC Level 2 Persistable – Point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2 Persistable – Point (con’t)</vt:lpstr>
      <vt:lpstr>NPC Level 3 Deletable - NeoEntityModel</vt:lpstr>
      <vt:lpstr>NPC Level 3 Deletable - Point</vt:lpstr>
      <vt:lpstr>NPC Level 3 Deletable – Point (con’t)</vt:lpstr>
      <vt:lpstr>NPC Level 3 Deletable – Point (con’t)</vt:lpstr>
      <vt:lpstr>NPC Level 4 Collectible - NeoEntityModel</vt:lpstr>
      <vt:lpstr>NPC Level 4 Collectible - NeoVersionedAppUser</vt:lpstr>
      <vt:lpstr>NPC Level 4 Collectible – NeoVersionedAppUser</vt:lpstr>
      <vt:lpstr>NPC Level 4 Collectible - NeoStorageKey</vt:lpstr>
      <vt:lpstr>NPC Level 4 Collectible – NeoStorageKey (con’t)</vt:lpstr>
      <vt:lpstr>NPC Level 4 Collectible – NeoStorageKey (con’t)</vt:lpstr>
      <vt:lpstr>NPC Level 4 Collectible – NeoStorageKey (con’t)</vt:lpstr>
      <vt:lpstr>NPC Level 4 Collectible - Point</vt:lpstr>
      <vt:lpstr>7. Test Results</vt:lpstr>
      <vt:lpstr>Test1() – Code</vt:lpstr>
      <vt:lpstr>Test1() – neo-gui Event Log</vt:lpstr>
      <vt:lpstr>Test1() – neo-debugger Storage Viewer</vt:lpstr>
      <vt:lpstr>Test2() – Code</vt:lpstr>
      <vt:lpstr>Test2() – neo-gui Event Log</vt:lpstr>
      <vt:lpstr>Test2() – neo-debugger Storage Viewer</vt:lpstr>
      <vt:lpstr>Test3() – Code</vt:lpstr>
      <vt:lpstr>Test3() – neo-gui Event Log</vt:lpstr>
      <vt:lpstr>Test3() – neo-debugger Storage Viewer</vt:lpstr>
      <vt:lpstr>Test4() – Code</vt:lpstr>
      <vt:lpstr>Test4() – neo-gui Event Log</vt:lpstr>
      <vt:lpstr>Test4() – neo-debugger Storage Viewer</vt:lpstr>
      <vt:lpstr>Test5() – Code</vt:lpstr>
      <vt:lpstr>Test5() – neo-gui Event Log</vt:lpstr>
      <vt:lpstr>Test5() – neo-debugger Storage Viewer</vt:lpstr>
      <vt:lpstr>Test6() – Code</vt:lpstr>
      <vt:lpstr>Test6() – Code (con’t)</vt:lpstr>
      <vt:lpstr>Test6() – neo-gui Event Log</vt:lpstr>
      <vt:lpstr>Test6() Results – neo-debugger Storage Viewer</vt:lpstr>
      <vt:lpstr>8. Roadmap</vt:lpstr>
      <vt:lpstr>Roadmap: Automatic Code Generation</vt:lpstr>
      <vt:lpstr>9. Summary</vt:lpstr>
      <vt:lpstr>Appendicies</vt:lpstr>
      <vt:lpstr>A - NEO Blockchain Architecture Reference Model (ARM) </vt:lpstr>
      <vt:lpstr>NEO Blockchain ARM</vt:lpstr>
      <vt:lpstr>NEO Developer Environment</vt:lpstr>
      <vt:lpstr>NEO Virtual Machine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86</cp:revision>
  <dcterms:created xsi:type="dcterms:W3CDTF">2018-02-17T03:03:23Z</dcterms:created>
  <dcterms:modified xsi:type="dcterms:W3CDTF">2018-02-24T18:31:57Z</dcterms:modified>
</cp:coreProperties>
</file>